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56" r:id="rId2"/>
    <p:sldId id="266" r:id="rId3"/>
    <p:sldId id="257" r:id="rId4"/>
    <p:sldId id="262" r:id="rId5"/>
    <p:sldId id="260" r:id="rId6"/>
    <p:sldId id="265" r:id="rId7"/>
    <p:sldId id="267" r:id="rId8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D3F3D7-7424-4B7A-B3E8-111CC891F370}" v="2" dt="2020-05-04T17:29:36.80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 varScale="1">
        <p:scale>
          <a:sx n="87" d="100"/>
          <a:sy n="87" d="100"/>
        </p:scale>
        <p:origin x="96" y="1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e5f43e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e5f43e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8024f23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a8024f23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0035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8024f23d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a8024f23d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638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Virtual Memory: TLB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Monday, May 4,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3F4F6-BBA3-4847-A70F-5E5B5538D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Next week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F29F8-B5BC-4125-84BD-BEE7FB625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Monday – in class activity similar to BareMetal OS question on Exam2</a:t>
            </a:r>
          </a:p>
          <a:p>
            <a:r>
              <a:rPr lang="en-US">
                <a:cs typeface="Calibri"/>
              </a:rPr>
              <a:t>Tuesday – more general Exam 2 preparation</a:t>
            </a:r>
          </a:p>
          <a:p>
            <a:r>
              <a:rPr lang="en-US">
                <a:cs typeface="Calibri"/>
              </a:rPr>
              <a:t>Wednesday – Exam 2 Computer Part</a:t>
            </a:r>
          </a:p>
          <a:p>
            <a:r>
              <a:rPr lang="en-US">
                <a:cs typeface="Calibri"/>
              </a:rPr>
              <a:t>Thursday – Exam 2 Paper Part</a:t>
            </a:r>
          </a:p>
          <a:p>
            <a:r>
              <a:rPr lang="en-US">
                <a:cs typeface="Calibri"/>
              </a:rPr>
              <a:t>Friday – Your M5 + extra features are due</a:t>
            </a:r>
          </a:p>
          <a:p>
            <a:r>
              <a:rPr lang="en-US">
                <a:cs typeface="Calibri"/>
              </a:rPr>
              <a:t>Saturday – done with CSSE332!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7857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Problem: E</a:t>
            </a:r>
            <a:r>
              <a:rPr lang="en" dirty="0"/>
              <a:t>ach memory access requires us to lookup the corresponding </a:t>
            </a:r>
            <a:r>
              <a:rPr lang="en" b="1" dirty="0">
                <a:solidFill>
                  <a:srgbClr val="DCB439"/>
                </a:solidFill>
              </a:rPr>
              <a:t>PTE</a:t>
            </a:r>
            <a:r>
              <a:rPr lang="en" dirty="0"/>
              <a:t>, we need to perform </a:t>
            </a:r>
            <a:r>
              <a:rPr lang="en-US" dirty="0"/>
              <a:t>at least </a:t>
            </a:r>
            <a:r>
              <a:rPr lang="en" dirty="0"/>
              <a:t>two</a:t>
            </a:r>
            <a:r>
              <a:rPr lang="en" b="1" dirty="0">
                <a:solidFill>
                  <a:srgbClr val="4A3651"/>
                </a:solidFill>
              </a:rPr>
              <a:t> physical memory accesses</a:t>
            </a:r>
            <a:r>
              <a:rPr lang="en" dirty="0"/>
              <a:t> per</a:t>
            </a:r>
            <a:r>
              <a:rPr lang="en" b="1" dirty="0">
                <a:solidFill>
                  <a:srgbClr val="5AABBC"/>
                </a:solidFill>
              </a:rPr>
              <a:t> virtual address</a:t>
            </a:r>
            <a:r>
              <a:rPr lang="en-US" dirty="0"/>
              <a:t> ?</a:t>
            </a:r>
          </a:p>
          <a:p>
            <a:pPr>
              <a:lnSpc>
                <a:spcPct val="100000"/>
              </a:lnSpc>
            </a:pPr>
            <a:r>
              <a:rPr lang="en-US" dirty="0"/>
              <a:t>Solutions: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Translation-lookaside buffer</a:t>
            </a:r>
          </a:p>
          <a:p>
            <a:pPr>
              <a:lnSpc>
                <a:spcPct val="100000"/>
              </a:lnSpc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9393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TLBs: </a:t>
            </a:r>
            <a:r>
              <a:rPr lang="en">
                <a:solidFill>
                  <a:srgbClr val="DCB439"/>
                </a:solidFill>
              </a:rPr>
              <a:t>Faster Memory Access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6" name="Google Shape;126;p26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4834631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b="1" dirty="0">
                <a:solidFill>
                  <a:srgbClr val="5F1709"/>
                </a:solidFill>
              </a:rPr>
              <a:t>Problem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/>
              <a:t>Each </a:t>
            </a:r>
            <a:r>
              <a:rPr lang="en" sz="2400" b="1" dirty="0">
                <a:solidFill>
                  <a:srgbClr val="5AABBC"/>
                </a:solidFill>
              </a:rPr>
              <a:t>virtual memory</a:t>
            </a:r>
            <a:r>
              <a:rPr lang="en" sz="2400" dirty="0"/>
              <a:t> access requires</a:t>
            </a:r>
            <a:r>
              <a:rPr lang="en" sz="2400" b="1" dirty="0">
                <a:solidFill>
                  <a:srgbClr val="5F1709"/>
                </a:solidFill>
              </a:rPr>
              <a:t> two fetches</a:t>
            </a:r>
            <a:r>
              <a:rPr lang="en" sz="2400" dirty="0"/>
              <a:t> from</a:t>
            </a:r>
            <a:r>
              <a:rPr lang="en" sz="2400" b="1" dirty="0">
                <a:solidFill>
                  <a:srgbClr val="4A3651"/>
                </a:solidFill>
              </a:rPr>
              <a:t> physical memory</a:t>
            </a:r>
            <a:endParaRPr sz="2400" b="1" dirty="0">
              <a:solidFill>
                <a:srgbClr val="4A365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 indent="-381000">
              <a:lnSpc>
                <a:spcPct val="100000"/>
              </a:lnSpc>
              <a:buSzPts val="2400"/>
            </a:pPr>
            <a:r>
              <a:rPr lang="en" sz="2400" dirty="0"/>
              <a:t>The first for the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/>
              <a:t> to perform the</a:t>
            </a:r>
            <a:r>
              <a:rPr lang="en" sz="2400" b="1" dirty="0">
                <a:solidFill>
                  <a:srgbClr val="999623"/>
                </a:solidFill>
              </a:rPr>
              <a:t> address translation</a:t>
            </a:r>
            <a:br>
              <a:rPr lang="en" sz="2400" b="1" dirty="0">
                <a:solidFill>
                  <a:srgbClr val="999623"/>
                </a:solidFill>
              </a:rPr>
            </a:br>
            <a:endParaRPr sz="2400" b="1" dirty="0">
              <a:solidFill>
                <a:srgbClr val="999623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dirty="0"/>
              <a:t>The second for the data itself</a:t>
            </a:r>
            <a:endParaRPr sz="2400" dirty="0"/>
          </a:p>
        </p:txBody>
      </p:sp>
      <p:sp>
        <p:nvSpPr>
          <p:cNvPr id="127" name="Google Shape;127;p26"/>
          <p:cNvSpPr txBox="1">
            <a:spLocks noGrp="1"/>
          </p:cNvSpPr>
          <p:nvPr>
            <p:ph type="body" idx="4294967295"/>
          </p:nvPr>
        </p:nvSpPr>
        <p:spPr>
          <a:xfrm>
            <a:off x="7008242" y="1602419"/>
            <a:ext cx="4345557" cy="496728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b="1" dirty="0">
                <a:solidFill>
                  <a:srgbClr val="465510"/>
                </a:solidFill>
              </a:rPr>
              <a:t>Solution</a:t>
            </a:r>
            <a:endParaRPr b="1" dirty="0">
              <a:solidFill>
                <a:srgbClr val="465510"/>
              </a:solidFill>
            </a:endParaRPr>
          </a:p>
          <a:p>
            <a:pPr marL="0" indent="0">
              <a:buNone/>
            </a:pPr>
            <a:endParaRPr sz="1400" dirty="0"/>
          </a:p>
          <a:p>
            <a:pPr marL="0" indent="0">
              <a:buNone/>
            </a:pPr>
            <a:r>
              <a:rPr lang="en" sz="2400" dirty="0"/>
              <a:t>Add a </a:t>
            </a:r>
            <a:r>
              <a:rPr lang="en" sz="2400" b="1" dirty="0">
                <a:solidFill>
                  <a:srgbClr val="465510"/>
                </a:solidFill>
              </a:rPr>
              <a:t>cache (</a:t>
            </a:r>
            <a:r>
              <a:rPr lang="en-US" sz="2400" b="1" dirty="0">
                <a:solidFill>
                  <a:srgbClr val="465510"/>
                </a:solidFill>
              </a:rPr>
              <a:t>super-duper fast</a:t>
            </a:r>
            <a:r>
              <a:rPr lang="en" sz="2400" b="1" dirty="0">
                <a:solidFill>
                  <a:srgbClr val="465510"/>
                </a:solidFill>
              </a:rPr>
              <a:t>)</a:t>
            </a:r>
            <a:r>
              <a:rPr lang="en" sz="2400" dirty="0"/>
              <a:t> called the </a:t>
            </a:r>
            <a:r>
              <a:rPr lang="en" sz="2400" b="1" dirty="0">
                <a:solidFill>
                  <a:srgbClr val="4A3651"/>
                </a:solidFill>
              </a:rPr>
              <a:t>translation-lookaside buffer (TLB)</a:t>
            </a:r>
            <a:r>
              <a:rPr lang="en" sz="2400" dirty="0">
                <a:solidFill>
                  <a:srgbClr val="000000"/>
                </a:solidFill>
              </a:rPr>
              <a:t> to the</a:t>
            </a:r>
            <a:r>
              <a:rPr lang="en" sz="2400" b="1" dirty="0">
                <a:solidFill>
                  <a:srgbClr val="4A3651"/>
                </a:solidFill>
              </a:rPr>
              <a:t> MMU </a:t>
            </a:r>
            <a:r>
              <a:rPr lang="en" sz="2400" dirty="0"/>
              <a:t>and use it to store </a:t>
            </a:r>
            <a:r>
              <a:rPr lang="en" sz="2400" b="1" dirty="0">
                <a:solidFill>
                  <a:srgbClr val="999623"/>
                </a:solidFill>
              </a:rPr>
              <a:t>address translations:</a:t>
            </a:r>
            <a:endParaRPr sz="2400" b="1" dirty="0">
              <a:solidFill>
                <a:srgbClr val="999623"/>
              </a:solidFill>
            </a:endParaRPr>
          </a:p>
          <a:p>
            <a:pPr marL="0" indent="0">
              <a:buNone/>
            </a:pPr>
            <a:endParaRPr sz="1800" b="1" dirty="0">
              <a:solidFill>
                <a:srgbClr val="999623"/>
              </a:solidFill>
            </a:endParaRPr>
          </a:p>
          <a:p>
            <a:pPr marL="0" indent="0">
              <a:buNone/>
            </a:pPr>
            <a:r>
              <a:rPr lang="en" sz="2400" i="1" dirty="0">
                <a:solidFill>
                  <a:srgbClr val="000000"/>
                </a:solidFill>
              </a:rPr>
              <a:t>Upon</a:t>
            </a:r>
            <a:r>
              <a:rPr lang="en" sz="2400" b="1" i="1" dirty="0">
                <a:solidFill>
                  <a:srgbClr val="5AABBC"/>
                </a:solidFill>
              </a:rPr>
              <a:t> virtual memory reference</a:t>
            </a:r>
            <a:r>
              <a:rPr lang="en" sz="2400" i="1" dirty="0">
                <a:solidFill>
                  <a:srgbClr val="000000"/>
                </a:solidFill>
              </a:rPr>
              <a:t>, check </a:t>
            </a:r>
            <a:r>
              <a:rPr lang="en" sz="2400" b="1" i="1" dirty="0">
                <a:solidFill>
                  <a:srgbClr val="4A3651"/>
                </a:solidFill>
              </a:rPr>
              <a:t>TLB</a:t>
            </a:r>
            <a:r>
              <a:rPr lang="en" sz="2400" i="1" dirty="0">
                <a:solidFill>
                  <a:srgbClr val="000000"/>
                </a:solidFill>
              </a:rPr>
              <a:t> for translation, and if present use that without consulting </a:t>
            </a:r>
            <a:r>
              <a:rPr lang="en" sz="2400" b="1" i="1" dirty="0">
                <a:solidFill>
                  <a:srgbClr val="002B5B"/>
                </a:solidFill>
              </a:rPr>
              <a:t>page table</a:t>
            </a:r>
            <a:endParaRPr sz="2400" b="1" i="1" dirty="0">
              <a:solidFill>
                <a:srgbClr val="002B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400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7C973E-C205-4533-A1C2-EB8AAA982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TLB: Work Flow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DA01C8-F3CD-46E6-B3AC-D9290B74C946}"/>
              </a:ext>
            </a:extLst>
          </p:cNvPr>
          <p:cNvSpPr/>
          <p:nvPr/>
        </p:nvSpPr>
        <p:spPr>
          <a:xfrm>
            <a:off x="838200" y="1863290"/>
            <a:ext cx="9122546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9C27B0"/>
                </a:solidFill>
                <a:latin typeface="Roboto Mono"/>
              </a:rPr>
              <a:t>Given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PageNumber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9C27B0"/>
                </a:solidFill>
                <a:latin typeface="Roboto Mono"/>
              </a:rPr>
              <a:t>Check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TLB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9C27B0"/>
                </a:solidFill>
                <a:latin typeface="Roboto Mono"/>
              </a:rPr>
              <a:t>If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found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: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800" dirty="0">
                <a:solidFill>
                  <a:srgbClr val="9C27B0"/>
                </a:solidFill>
                <a:latin typeface="Roboto Mono"/>
              </a:rPr>
              <a:t>Use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the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FrameNumber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to calculate the physical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addr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9C27B0"/>
                </a:solidFill>
                <a:latin typeface="Roboto Mono"/>
              </a:rPr>
              <a:t>Else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: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800" dirty="0">
                <a:solidFill>
                  <a:srgbClr val="9C27B0"/>
                </a:solidFill>
                <a:latin typeface="Roboto Mono"/>
              </a:rPr>
              <a:t>Look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thru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PageTable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translation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800" dirty="0">
                <a:solidFill>
                  <a:srgbClr val="9C27B0"/>
                </a:solidFill>
                <a:latin typeface="Roboto Mono"/>
              </a:rPr>
              <a:t>Update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TLB</a:t>
            </a:r>
            <a:endParaRPr lang="en-US" sz="2800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285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TLBs: </a:t>
            </a:r>
            <a:r>
              <a:rPr lang="en">
                <a:solidFill>
                  <a:srgbClr val="DCB439"/>
                </a:solidFill>
              </a:rPr>
              <a:t>Context Switch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5" name="Google Shape;145;p2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Once again, on each </a:t>
            </a:r>
            <a:r>
              <a:rPr lang="en" b="1" dirty="0">
                <a:solidFill>
                  <a:srgbClr val="999623"/>
                </a:solidFill>
              </a:rPr>
              <a:t>context switch</a:t>
            </a:r>
            <a:r>
              <a:rPr lang="en" dirty="0">
                <a:solidFill>
                  <a:srgbClr val="000000"/>
                </a:solidFill>
              </a:rPr>
              <a:t>, the </a:t>
            </a:r>
            <a:r>
              <a:rPr lang="en" b="1" dirty="0">
                <a:solidFill>
                  <a:srgbClr val="002B5B"/>
                </a:solidFill>
              </a:rPr>
              <a:t>operating system</a:t>
            </a:r>
            <a:r>
              <a:rPr lang="en" dirty="0">
                <a:solidFill>
                  <a:srgbClr val="000000"/>
                </a:solidFill>
              </a:rPr>
              <a:t> must either: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Clr>
                <a:srgbClr val="000000"/>
              </a:buClr>
              <a:buNone/>
            </a:pPr>
            <a:r>
              <a:rPr lang="en" b="1" dirty="0">
                <a:solidFill>
                  <a:srgbClr val="5F1709"/>
                </a:solidFill>
              </a:rPr>
              <a:t>Flush</a:t>
            </a:r>
            <a:r>
              <a:rPr lang="en" dirty="0">
                <a:solidFill>
                  <a:srgbClr val="000000"/>
                </a:solidFill>
              </a:rPr>
              <a:t> the </a:t>
            </a:r>
            <a:r>
              <a:rPr lang="en" b="1" dirty="0">
                <a:solidFill>
                  <a:srgbClr val="4A3651"/>
                </a:solidFill>
              </a:rPr>
              <a:t>TLB</a:t>
            </a:r>
            <a:r>
              <a:rPr lang="en" dirty="0">
                <a:solidFill>
                  <a:srgbClr val="000000"/>
                </a:solidFill>
              </a:rPr>
              <a:t> to mark all entries as invalid so that we don't use a wrong </a:t>
            </a:r>
            <a:r>
              <a:rPr lang="en" b="1" dirty="0">
                <a:solidFill>
                  <a:srgbClr val="999623"/>
                </a:solidFill>
              </a:rPr>
              <a:t>translation</a:t>
            </a:r>
            <a:endParaRPr lang="en-US" sz="140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Clr>
                <a:srgbClr val="000000"/>
              </a:buClr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Clr>
                <a:srgbClr val="000000"/>
              </a:buClr>
              <a:buNone/>
            </a:pPr>
            <a:r>
              <a:rPr lang="en-US" dirty="0"/>
              <a:t>Have a TLB that also includes a representation of process id so that </a:t>
            </a:r>
            <a:r>
              <a:rPr lang="en-US"/>
              <a:t>virtual address from other processes don't generate invalid hits</a:t>
            </a:r>
            <a:endParaRPr lang="en-US" sz="1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876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23531-F56E-4839-AF63-ED9477CDA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Memory 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E2AE1-35C5-434E-8AA3-275517C86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32-bit machine, how </a:t>
            </a:r>
            <a:r>
              <a:rPr lang="en-US"/>
              <a:t>to run a </a:t>
            </a:r>
            <a:r>
              <a:rPr lang="en-US" dirty="0"/>
              <a:t>64GB of memory?</a:t>
            </a:r>
          </a:p>
        </p:txBody>
      </p:sp>
    </p:spTree>
    <p:extLst>
      <p:ext uri="{BB962C8B-B14F-4D97-AF65-F5344CB8AC3E}">
        <p14:creationId xmlns:p14="http://schemas.microsoft.com/office/powerpoint/2010/main" val="3804379813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23955</TotalTime>
  <Words>286</Words>
  <Application>Microsoft Office PowerPoint</Application>
  <PresentationFormat>Widescreen</PresentationFormat>
  <Paragraphs>37</Paragraphs>
  <Slides>7</Slides>
  <Notes>4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Roboto Mono</vt:lpstr>
      <vt:lpstr>Wingdings</vt:lpstr>
      <vt:lpstr>Calibri</vt:lpstr>
      <vt:lpstr>Calibri Light</vt:lpstr>
      <vt:lpstr>rose_themed</vt:lpstr>
      <vt:lpstr>CSSE 332 Virtual Memory: TLB</vt:lpstr>
      <vt:lpstr>Next week</vt:lpstr>
      <vt:lpstr>Questions</vt:lpstr>
      <vt:lpstr>TLBs: Faster Memory Access</vt:lpstr>
      <vt:lpstr>TLB: Work Flow</vt:lpstr>
      <vt:lpstr>TLBs: Context Switch</vt:lpstr>
      <vt:lpstr>Virtual Memory Wrap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184</cp:revision>
  <cp:lastPrinted>2018-08-28T17:03:11Z</cp:lastPrinted>
  <dcterms:created xsi:type="dcterms:W3CDTF">2018-07-09T21:38:51Z</dcterms:created>
  <dcterms:modified xsi:type="dcterms:W3CDTF">2020-05-04T17:46:12Z</dcterms:modified>
</cp:coreProperties>
</file>

<file path=docProps/thumbnail.jpeg>
</file>